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91" r:id="rId5"/>
    <p:sldId id="257" r:id="rId6"/>
    <p:sldId id="278" r:id="rId7"/>
    <p:sldId id="258" r:id="rId8"/>
    <p:sldId id="280" r:id="rId9"/>
    <p:sldId id="281" r:id="rId10"/>
    <p:sldId id="266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71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A6173A4-582C-4EE0-B785-82F079E268CE}">
          <p14:sldIdLst>
            <p14:sldId id="291"/>
            <p14:sldId id="257"/>
            <p14:sldId id="278"/>
            <p14:sldId id="258"/>
            <p14:sldId id="280"/>
            <p14:sldId id="281"/>
            <p14:sldId id="266"/>
          </p14:sldIdLst>
        </p14:section>
        <p14:section name="Раздел без заголовка" id="{A878B2CD-4F56-42BF-BBDA-800A640AFE92}">
          <p14:sldIdLst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0655" autoAdjust="0"/>
  </p:normalViewPr>
  <p:slideViewPr>
    <p:cSldViewPr snapToGrid="0">
      <p:cViewPr varScale="1">
        <p:scale>
          <a:sx n="79" d="100"/>
          <a:sy n="79" d="100"/>
        </p:scale>
        <p:origin x="108" y="336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3984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61D17ACC-377E-4FC0-B594-0259E4F18B53}" type="datetime1">
              <a:rPr lang="ru-RU" smtClean="0"/>
              <a:t>27.06.2025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28EEFA9E-C190-4F5C-8394-BD5F1CD55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A94106A3-03A6-4269-91E5-6C81A63C5F07}" type="datetime1">
              <a:rPr lang="ru-RU" smtClean="0"/>
              <a:pPr/>
              <a:t>27.06.2025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22289C57-55D7-40A4-A101-E74FAC7A0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2289C57-55D7-40A4-A101-E74FAC7A092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2289C57-55D7-40A4-A101-E74FAC7A092B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2289C57-55D7-40A4-A101-E74FAC7A092B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2289C57-55D7-40A4-A101-E74FAC7A092B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2289C57-55D7-40A4-A101-E74FAC7A092B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144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2289C57-55D7-40A4-A101-E74FAC7A092B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2289C57-55D7-40A4-A101-E74FAC7A092B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683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2289C57-55D7-40A4-A101-E74FAC7A092B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986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2289C57-55D7-40A4-A101-E74FAC7A092B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465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2289C57-55D7-40A4-A101-E74FAC7A092B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rtlCol="0" anchor="ctr">
            <a:noAutofit/>
          </a:bodyPr>
          <a:lstStyle>
            <a:lvl1pPr algn="l">
              <a:defRPr lang="ru-RU" sz="3600" spc="150" baseline="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 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 rtlCol="0">
            <a:normAutofit/>
          </a:bodyPr>
          <a:lstStyle>
            <a:lvl1pPr algn="l">
              <a:defRPr lang="ru-RU" sz="24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добавить заголовок</a:t>
            </a:r>
          </a:p>
        </p:txBody>
      </p:sp>
      <p:sp>
        <p:nvSpPr>
          <p:cNvPr id="3" name="Объект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ru-RU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Заполнитель таблицы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 rtlCol="0"/>
          <a:lstStyle>
            <a:lvl1pPr algn="l"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rtlCol="0" anchor="b">
            <a:normAutofit/>
          </a:bodyPr>
          <a:lstStyle>
            <a:lvl1pPr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добавить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rtlCol="0" anchor="ctr">
            <a:noAutofit/>
          </a:bodyPr>
          <a:lstStyle>
            <a:lvl1pPr marL="0" indent="0">
              <a:buNone/>
              <a:defRPr lang="ru-RU" sz="1800" b="1" kern="1200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Текст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ru-RU"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ru-RU"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ru-RU"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ru-RU"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ru-RU" sz="1800" spc="50" baseline="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rtlCol="0" anchor="ctr">
            <a:noAutofit/>
          </a:bodyPr>
          <a:lstStyle>
            <a:lvl1pPr marL="0" indent="0">
              <a:buNone/>
              <a:defRPr lang="ru-RU" sz="1800" b="1" kern="1200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Текст слайда</a:t>
            </a: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ru-RU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 rtlCol="0"/>
          <a:lstStyle>
            <a:lvl1pPr algn="l"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rtlCol="0" anchor="b">
            <a:normAutofit/>
          </a:bodyPr>
          <a:lstStyle>
            <a:lvl1pPr algn="ctr"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добавить заголовок</a:t>
            </a:r>
          </a:p>
        </p:txBody>
      </p:sp>
      <p:sp>
        <p:nvSpPr>
          <p:cNvPr id="8" name="Заполнитель таблицы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 rtlCol="0"/>
          <a:lstStyle>
            <a:lvl1pPr algn="l"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lang="ru-RU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lang="ru-RU"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 rtlCol="0"/>
          <a:lstStyle>
            <a:lvl1pPr algn="l">
              <a:defRPr lang="ru-RU" sz="900"/>
            </a:lvl1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rtlCol="0" anchor="b">
            <a:normAutofit/>
          </a:bodyPr>
          <a:lstStyle>
            <a:lvl1pPr>
              <a:defRPr lang="ru-RU"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 rtlCol="0"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lang="ru-RU"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lang="ru-RU"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lang="ru-RU"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lang="ru-RU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rtlCol="0" anchor="b">
            <a:noAutofit/>
          </a:bodyPr>
          <a:lstStyle>
            <a:lvl1pPr algn="l">
              <a:defRPr lang="ru-RU" sz="36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rtlCol="0" anchor="b">
            <a:noAutofit/>
          </a:bodyPr>
          <a:lstStyle>
            <a:lvl1pPr algn="l">
              <a:defRPr lang="ru-RU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 rtlCol="0">
            <a:normAutofit/>
          </a:bodyPr>
          <a:lstStyle>
            <a:lvl1pPr marL="0" indent="0">
              <a:buNone/>
              <a:defRPr lang="ru-RU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rtlCol="0" anchor="b">
            <a:normAutofit/>
          </a:bodyPr>
          <a:lstStyle>
            <a:lvl1pPr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добавить заголовок</a:t>
            </a:r>
          </a:p>
        </p:txBody>
      </p:sp>
      <p:sp>
        <p:nvSpPr>
          <p:cNvPr id="3" name="Объект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ru-RU"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5pPr>
          </a:lstStyle>
          <a:p>
            <a:pPr lvl="0" rtl="0"/>
            <a:r>
              <a:rPr lang="ru-RU" dirty="0"/>
              <a:t>Щелкните, чтобы добавить содержимое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rtlCol="0" anchor="b">
            <a:noAutofit/>
          </a:bodyPr>
          <a:lstStyle>
            <a:lvl1pPr algn="l">
              <a:defRPr lang="ru-RU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pic>
        <p:nvPicPr>
          <p:cNvPr id="4" name="Графический объект 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одержимого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rtlCol="0" anchor="b">
            <a:normAutofit/>
          </a:bodyPr>
          <a:lstStyle>
            <a:lvl1pPr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добавить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ru-RU" sz="1800" b="1" kern="1200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Текст слайда</a:t>
            </a: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ru-RU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ru-RU" sz="1800" b="1" kern="1200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Текст слайда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ru-RU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 rtlCol="0"/>
          <a:lstStyle>
            <a:lvl1pPr algn="l"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rtlCol="0" anchor="b">
            <a:normAutofit/>
          </a:bodyPr>
          <a:lstStyle>
            <a:lvl1pPr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добавить заголовок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Текст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ru-RU" sz="1800" b="1" kern="1200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Текст слайда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 rtlCol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lang="ru-RU"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lang="ru-RU"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lang="ru-RU"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lang="ru-RU"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lang="ru-RU" sz="1800" spc="50" baseline="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ru-RU" sz="1800" b="1" kern="1200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Текст слайда</a:t>
            </a:r>
          </a:p>
        </p:txBody>
      </p:sp>
      <p:sp>
        <p:nvSpPr>
          <p:cNvPr id="3" name="Объект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ru-RU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9" name="Нижний колонтитул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rtlCol="0" anchor="b">
            <a:normAutofit/>
          </a:bodyPr>
          <a:lstStyle>
            <a:lvl1pPr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добавить заголовок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 rtlCol="0">
            <a:normAutofit/>
          </a:bodyPr>
          <a:lstStyle>
            <a:lvl1pPr marL="0" indent="0" algn="l">
              <a:buNone/>
              <a:defRPr lang="ru-RU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 rtlCol="0"/>
          <a:lstStyle>
            <a:lvl1pPr algn="l"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ru-RU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spc="50" baseline="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40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AE9E6-AD6C-41ED-8388-F5C099D4FB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MANE GROUP </a:t>
            </a:r>
            <a:r>
              <a:rPr lang="ru-RU" dirty="0"/>
              <a:t>про эффективное сотрудничество</a:t>
            </a:r>
          </a:p>
        </p:txBody>
      </p:sp>
      <p:grpSp>
        <p:nvGrpSpPr>
          <p:cNvPr id="3" name="Group 3133">
            <a:extLst>
              <a:ext uri="{FF2B5EF4-FFF2-40B4-BE49-F238E27FC236}">
                <a16:creationId xmlns:a16="http://schemas.microsoft.com/office/drawing/2014/main" id="{919D85A0-4C91-4E44-B01E-F7EBF75604DC}"/>
              </a:ext>
            </a:extLst>
          </p:cNvPr>
          <p:cNvGrpSpPr>
            <a:grpSpLocks/>
          </p:cNvGrpSpPr>
          <p:nvPr/>
        </p:nvGrpSpPr>
        <p:grpSpPr bwMode="auto">
          <a:xfrm>
            <a:off x="8630964" y="327810"/>
            <a:ext cx="2752725" cy="2181225"/>
            <a:chOff x="0" y="0"/>
            <a:chExt cx="2571750" cy="2085341"/>
          </a:xfrm>
        </p:grpSpPr>
        <p:pic>
          <p:nvPicPr>
            <p:cNvPr id="3134" name="Picture 3134">
              <a:extLst>
                <a:ext uri="{FF2B5EF4-FFF2-40B4-BE49-F238E27FC236}">
                  <a16:creationId xmlns:a16="http://schemas.microsoft.com/office/drawing/2014/main" id="{1DF791E2-5E2F-456F-9750-67D1F01D1D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1"/>
              <a:ext cx="2572512" cy="2084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6677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3E5FEE2D-79E5-4C1D-8BF7-EE619CA7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725" y="367095"/>
            <a:ext cx="5884027" cy="1204912"/>
          </a:xfrm>
        </p:spPr>
        <p:txBody>
          <a:bodyPr rtlCol="0" anchor="b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b="1" dirty="0"/>
              <a:t>Наши реализованные объекты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4832B776-E386-1CF9-CC8F-2D2FF3EA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10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98827C-54DC-4624-BDEF-D60357E173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3410" r="23410"/>
          <a:stretch>
            <a:fillRect/>
          </a:stretch>
        </p:blipFill>
        <p:spPr/>
      </p:pic>
      <p:sp>
        <p:nvSpPr>
          <p:cNvPr id="12" name="Объект 11">
            <a:extLst>
              <a:ext uri="{FF2B5EF4-FFF2-40B4-BE49-F238E27FC236}">
                <a16:creationId xmlns:a16="http://schemas.microsoft.com/office/drawing/2014/main" id="{AB6230A2-CCC6-4ABF-98F2-12F6DBC5955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1658112"/>
            <a:ext cx="5907176" cy="4539488"/>
          </a:xfrm>
        </p:spPr>
        <p:txBody>
          <a:bodyPr/>
          <a:lstStyle/>
          <a:p>
            <a:r>
              <a:rPr lang="ru-RU" dirty="0"/>
              <a:t>1)	</a:t>
            </a:r>
            <a:r>
              <a:rPr lang="ru-RU" dirty="0" err="1"/>
              <a:t>Дет.садик</a:t>
            </a:r>
            <a:r>
              <a:rPr lang="ru-RU" dirty="0"/>
              <a:t> </a:t>
            </a:r>
            <a:r>
              <a:rPr lang="ru-RU" dirty="0" err="1"/>
              <a:t>ул.Щербакова</a:t>
            </a:r>
            <a:r>
              <a:rPr lang="ru-RU" dirty="0"/>
              <a:t> 77 ЖК "Каменный ручей" </a:t>
            </a:r>
          </a:p>
          <a:p>
            <a:r>
              <a:rPr lang="ru-RU" dirty="0"/>
              <a:t>2)	ЖК Рябиновый квартал</a:t>
            </a:r>
          </a:p>
          <a:p>
            <a:r>
              <a:rPr lang="ru-RU" dirty="0"/>
              <a:t>3)	ЖК в районе Академический секции 7,8,24 и т.д. </a:t>
            </a:r>
          </a:p>
          <a:p>
            <a:r>
              <a:rPr lang="ru-RU" dirty="0"/>
              <a:t>4)	Деловой дом Демидов офисы "Сбербанка"</a:t>
            </a:r>
          </a:p>
          <a:p>
            <a:r>
              <a:rPr lang="ru-RU" dirty="0"/>
              <a:t>5)	</a:t>
            </a:r>
            <a:r>
              <a:rPr lang="ru-RU" dirty="0" err="1"/>
              <a:t>Дет.Лагерь</a:t>
            </a:r>
            <a:r>
              <a:rPr lang="ru-RU" dirty="0"/>
              <a:t> в Сысерти </a:t>
            </a:r>
          </a:p>
          <a:p>
            <a:r>
              <a:rPr lang="ru-RU" dirty="0"/>
              <a:t>6)	Школа на Луначарского 200</a:t>
            </a:r>
          </a:p>
          <a:p>
            <a:r>
              <a:rPr lang="ru-RU" dirty="0"/>
              <a:t>7)	Детская городская Больница </a:t>
            </a:r>
            <a:r>
              <a:rPr lang="ru-RU" dirty="0" err="1"/>
              <a:t>Н.Тагила</a:t>
            </a:r>
            <a:r>
              <a:rPr lang="ru-RU" dirty="0"/>
              <a:t> </a:t>
            </a:r>
          </a:p>
          <a:p>
            <a:r>
              <a:rPr lang="ru-RU" dirty="0"/>
              <a:t>8)	Офисы на Энгельса 19</a:t>
            </a:r>
          </a:p>
          <a:p>
            <a:r>
              <a:rPr lang="ru-RU" dirty="0"/>
              <a:t>9)	Магазины в ТЦ "</a:t>
            </a:r>
            <a:r>
              <a:rPr lang="ru-RU" dirty="0" err="1"/>
              <a:t>Люмеранс</a:t>
            </a:r>
            <a:r>
              <a:rPr lang="ru-RU" dirty="0"/>
              <a:t>", ТЦ "Алатырь" </a:t>
            </a:r>
          </a:p>
          <a:p>
            <a:r>
              <a:rPr lang="ru-RU" dirty="0"/>
              <a:t>10)	Больница Буторина, 10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821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2FD71-284B-4740-A835-452F2D7A1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299" y="391479"/>
            <a:ext cx="5884027" cy="1204912"/>
          </a:xfrm>
        </p:spPr>
        <p:txBody>
          <a:bodyPr/>
          <a:lstStyle/>
          <a:p>
            <a:r>
              <a:rPr lang="ru-RU" b="1" dirty="0"/>
              <a:t>Наши реализованные объекты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3500F7-D9DA-4076-B1CA-B2FCA33889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6231" r="26231"/>
          <a:stretch>
            <a:fillRect/>
          </a:stretch>
        </p:blipFill>
        <p:spPr/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57A616-9E84-436A-906A-DB913863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ru-RU" smtClean="0"/>
              <a:pPr rtl="0"/>
              <a:t>11</a:t>
            </a:fld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B362B42-067C-4635-8546-A9D64EC56B9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1596391"/>
            <a:ext cx="5907176" cy="460120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11)	Медицинский центр УГМК </a:t>
            </a:r>
          </a:p>
          <a:p>
            <a:r>
              <a:rPr lang="ru-RU" dirty="0"/>
              <a:t>12)	Фитнесс центр в Бизнес центре Ельцин (краска, керамогранит, спортивные покрытия)</a:t>
            </a:r>
          </a:p>
          <a:p>
            <a:r>
              <a:rPr lang="ru-RU" dirty="0"/>
              <a:t>13)	Школы и </a:t>
            </a:r>
            <a:r>
              <a:rPr lang="ru-RU" dirty="0" err="1"/>
              <a:t>дет.сады</a:t>
            </a:r>
            <a:r>
              <a:rPr lang="ru-RU" dirty="0"/>
              <a:t> Чкаловского и Ленинского района программа УЗКР</a:t>
            </a:r>
          </a:p>
          <a:p>
            <a:r>
              <a:rPr lang="ru-RU" dirty="0"/>
              <a:t>14)	</a:t>
            </a:r>
            <a:r>
              <a:rPr lang="ru-RU" dirty="0" err="1"/>
              <a:t>Мегамарт</a:t>
            </a:r>
            <a:r>
              <a:rPr lang="ru-RU" dirty="0"/>
              <a:t> </a:t>
            </a:r>
            <a:r>
              <a:rPr lang="ru-RU" dirty="0" err="1"/>
              <a:t>ул.Новосибирская</a:t>
            </a:r>
            <a:r>
              <a:rPr lang="ru-RU" dirty="0"/>
              <a:t> 8 </a:t>
            </a:r>
          </a:p>
          <a:p>
            <a:r>
              <a:rPr lang="ru-RU" dirty="0"/>
              <a:t>15)	Клиники 365 </a:t>
            </a:r>
          </a:p>
          <a:p>
            <a:r>
              <a:rPr lang="ru-RU" dirty="0"/>
              <a:t>16)	Администрация </a:t>
            </a:r>
            <a:r>
              <a:rPr lang="ru-RU" dirty="0" err="1"/>
              <a:t>г.Екатеринбурга</a:t>
            </a:r>
            <a:r>
              <a:rPr lang="ru-RU" dirty="0"/>
              <a:t> 4 – 5 этаж</a:t>
            </a:r>
          </a:p>
          <a:p>
            <a:r>
              <a:rPr lang="ru-RU" dirty="0"/>
              <a:t>17)	Цирк </a:t>
            </a:r>
            <a:r>
              <a:rPr lang="ru-RU" dirty="0" err="1"/>
              <a:t>г.Н.Тагил</a:t>
            </a:r>
            <a:endParaRPr lang="ru-RU" dirty="0"/>
          </a:p>
          <a:p>
            <a:r>
              <a:rPr lang="ru-RU" dirty="0"/>
              <a:t>18)	ЖК Монблан </a:t>
            </a:r>
          </a:p>
          <a:p>
            <a:r>
              <a:rPr lang="ru-RU" dirty="0"/>
              <a:t>19)	ЖК Татлин</a:t>
            </a:r>
          </a:p>
          <a:p>
            <a:r>
              <a:rPr lang="ru-RU" dirty="0"/>
              <a:t>20)	Реставрация дома купца Осокина (материалы для </a:t>
            </a:r>
            <a:r>
              <a:rPr lang="ru-RU" dirty="0" err="1"/>
              <a:t>внутр</a:t>
            </a:r>
            <a:r>
              <a:rPr lang="ru-RU" dirty="0"/>
              <a:t>. и фасадной отделки)</a:t>
            </a:r>
          </a:p>
        </p:txBody>
      </p:sp>
    </p:spTree>
    <p:extLst>
      <p:ext uri="{BB962C8B-B14F-4D97-AF65-F5344CB8AC3E}">
        <p14:creationId xmlns:p14="http://schemas.microsoft.com/office/powerpoint/2010/main" val="1964360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1DF34-C45F-40CE-8F53-F4E9B49B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427481"/>
            <a:ext cx="5884027" cy="1023367"/>
          </a:xfrm>
        </p:spPr>
        <p:txBody>
          <a:bodyPr>
            <a:normAutofit/>
          </a:bodyPr>
          <a:lstStyle/>
          <a:p>
            <a:r>
              <a:rPr lang="ru-RU" b="1" dirty="0"/>
              <a:t>Наши реализованные объекты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72F034-9423-4915-9C3C-44884C0D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ru-RU" smtClean="0"/>
              <a:pPr rtl="0"/>
              <a:t>12</a:t>
            </a:fld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C42CAD1-34C6-45B1-9CAB-9EFD7687975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1450848"/>
            <a:ext cx="5907176" cy="514502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21)	ЖК РИО </a:t>
            </a:r>
          </a:p>
          <a:p>
            <a:r>
              <a:rPr lang="ru-RU" dirty="0"/>
              <a:t>22)	Ледовая арена УГМК г. Ревда</a:t>
            </a:r>
          </a:p>
          <a:p>
            <a:r>
              <a:rPr lang="ru-RU" dirty="0"/>
              <a:t>23)	ГБУЗ Березовская центральная городская больница (краска)</a:t>
            </a:r>
          </a:p>
          <a:p>
            <a:r>
              <a:rPr lang="ru-RU" dirty="0"/>
              <a:t>24)	Свердловская областная клиническая больница №1 (краска)</a:t>
            </a:r>
          </a:p>
          <a:p>
            <a:r>
              <a:rPr lang="ru-RU" dirty="0"/>
              <a:t>25)	ГАУЗ СО Городская больница </a:t>
            </a:r>
            <a:r>
              <a:rPr lang="ru-RU" dirty="0" err="1"/>
              <a:t>г.Асбест</a:t>
            </a:r>
            <a:r>
              <a:rPr lang="ru-RU" dirty="0"/>
              <a:t> </a:t>
            </a:r>
          </a:p>
          <a:p>
            <a:r>
              <a:rPr lang="ru-RU" dirty="0"/>
              <a:t>26)	Дом культуры </a:t>
            </a:r>
            <a:r>
              <a:rPr lang="ru-RU" dirty="0" err="1"/>
              <a:t>с.Кунарское</a:t>
            </a:r>
            <a:endParaRPr lang="ru-RU" dirty="0"/>
          </a:p>
          <a:p>
            <a:r>
              <a:rPr lang="ru-RU" dirty="0"/>
              <a:t>27)	МДОУ № 405 (кап. ремонт) </a:t>
            </a:r>
          </a:p>
          <a:p>
            <a:r>
              <a:rPr lang="ru-RU" dirty="0"/>
              <a:t>28)	МБОУ СОШ № 25 ул. Феофанова 10 (кап. ремонт)</a:t>
            </a:r>
          </a:p>
          <a:p>
            <a:r>
              <a:rPr lang="ru-RU" dirty="0"/>
              <a:t>29)	ЖК Янтарная долина</a:t>
            </a:r>
          </a:p>
          <a:p>
            <a:r>
              <a:rPr lang="ru-RU" dirty="0"/>
              <a:t>30)	ЖК </a:t>
            </a:r>
            <a:r>
              <a:rPr lang="ru-RU" dirty="0" err="1"/>
              <a:t>Новокольцовский</a:t>
            </a:r>
            <a:endParaRPr lang="ru-RU" dirty="0"/>
          </a:p>
          <a:p>
            <a:r>
              <a:rPr lang="ru-RU" dirty="0"/>
              <a:t>31)	ЖК Щербакова, 148</a:t>
            </a:r>
          </a:p>
          <a:p>
            <a:r>
              <a:rPr lang="ru-RU" dirty="0"/>
              <a:t>32)	ЖК </a:t>
            </a:r>
            <a:r>
              <a:rPr lang="ru-RU" dirty="0" err="1"/>
              <a:t>ВеерПарк</a:t>
            </a:r>
            <a:endParaRPr lang="ru-RU" dirty="0"/>
          </a:p>
          <a:p>
            <a:r>
              <a:rPr lang="ru-RU" dirty="0"/>
              <a:t>33)	МАОУ Гимназия № 99 Баумана, 17</a:t>
            </a:r>
          </a:p>
          <a:p>
            <a:pPr marL="342900" indent="-342900">
              <a:buAutoNum type="arabicParenR" startAt="34"/>
            </a:pPr>
            <a:r>
              <a:rPr lang="ru-RU" dirty="0"/>
              <a:t>          ЖК Белая башня</a:t>
            </a:r>
          </a:p>
          <a:p>
            <a:pPr marL="342900" indent="-342900">
              <a:buAutoNum type="arabicParenR" startAt="34"/>
            </a:pPr>
            <a:r>
              <a:rPr lang="ru-RU" dirty="0"/>
              <a:t>	</a:t>
            </a:r>
            <a:r>
              <a:rPr lang="ru-RU" dirty="0" err="1"/>
              <a:t>Вагонопокрасочная</a:t>
            </a:r>
            <a:r>
              <a:rPr lang="ru-RU" dirty="0"/>
              <a:t> программа РЖД – ДЕПО г. Серов, г. Тюмень, г. Пермь, г. Челябинск</a:t>
            </a:r>
          </a:p>
          <a:p>
            <a:pPr marL="342900" indent="-342900">
              <a:buAutoNum type="arabicParenR" startAt="34"/>
            </a:pP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94AD09-D9B5-4144-B540-FF7ADD3EC4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469" r="224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9245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D37E7-A298-438A-BDB8-A5378D6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34" y="272477"/>
            <a:ext cx="5884027" cy="1035559"/>
          </a:xfrm>
        </p:spPr>
        <p:txBody>
          <a:bodyPr/>
          <a:lstStyle/>
          <a:p>
            <a:r>
              <a:rPr lang="ru-RU" b="1" dirty="0"/>
              <a:t>Наши реализованные объекты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7539CE-9319-413D-93A6-0FFE7DEB4B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437" r="23437"/>
          <a:stretch>
            <a:fillRect/>
          </a:stretch>
        </p:blipFill>
        <p:spPr/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15E06A-5626-488B-83EC-D88D607F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ru-RU" smtClean="0"/>
              <a:pPr rtl="0"/>
              <a:t>13</a:t>
            </a:fld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B9DD2D1-F4B5-420E-996E-FAEBFA40B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1463040"/>
            <a:ext cx="5907176" cy="499872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36)	СК «</a:t>
            </a:r>
            <a:r>
              <a:rPr lang="ru-RU" dirty="0" err="1"/>
              <a:t>Калининец</a:t>
            </a:r>
            <a:r>
              <a:rPr lang="ru-RU" dirty="0"/>
              <a:t>» </a:t>
            </a:r>
          </a:p>
          <a:p>
            <a:r>
              <a:rPr lang="ru-RU" dirty="0"/>
              <a:t>37)	«Екатеринбургский Экономико-Технологический Колледж» </a:t>
            </a:r>
            <a:r>
              <a:rPr lang="ru-RU" dirty="0" err="1"/>
              <a:t>филлиалы</a:t>
            </a:r>
            <a:r>
              <a:rPr lang="ru-RU" dirty="0"/>
              <a:t>, Ясная, Декабристов, Космонавтов.</a:t>
            </a:r>
          </a:p>
          <a:p>
            <a:r>
              <a:rPr lang="ru-RU" dirty="0"/>
              <a:t>38)	ЖК Новый Виз</a:t>
            </a:r>
          </a:p>
          <a:p>
            <a:r>
              <a:rPr lang="ru-RU" dirty="0"/>
              <a:t>39)	ФОК </a:t>
            </a:r>
            <a:r>
              <a:rPr lang="ru-RU" dirty="0" err="1"/>
              <a:t>Химмаш</a:t>
            </a:r>
            <a:r>
              <a:rPr lang="ru-RU" dirty="0"/>
              <a:t>, ул. Дагестанская, 1а</a:t>
            </a:r>
          </a:p>
          <a:p>
            <a:r>
              <a:rPr lang="ru-RU" dirty="0"/>
              <a:t>40)	База отдыха «</a:t>
            </a:r>
            <a:r>
              <a:rPr lang="ru-RU" dirty="0" err="1"/>
              <a:t>Ётунхейм</a:t>
            </a:r>
            <a:r>
              <a:rPr lang="ru-RU" dirty="0"/>
              <a:t>» г. Березовский Лесное Озеро</a:t>
            </a:r>
          </a:p>
          <a:p>
            <a:r>
              <a:rPr lang="ru-RU" dirty="0"/>
              <a:t>41)	Институт Дерматологии, Щербакова, 8</a:t>
            </a:r>
          </a:p>
          <a:p>
            <a:r>
              <a:rPr lang="ru-RU" dirty="0"/>
              <a:t>42)	ГАУЗ СО "Многопрофильный клинический медицинский центр "</a:t>
            </a:r>
            <a:r>
              <a:rPr lang="ru-RU" dirty="0" err="1"/>
              <a:t>Бонум</a:t>
            </a:r>
            <a:r>
              <a:rPr lang="ru-RU" dirty="0"/>
              <a:t>", </a:t>
            </a:r>
          </a:p>
          <a:p>
            <a:r>
              <a:rPr lang="ru-RU" dirty="0"/>
              <a:t>Краснокамская 36 </a:t>
            </a:r>
          </a:p>
          <a:p>
            <a:r>
              <a:rPr lang="ru-RU" dirty="0"/>
              <a:t>43)	Детский лагерь г. Серов - ремонт</a:t>
            </a:r>
          </a:p>
          <a:p>
            <a:r>
              <a:rPr lang="ru-RU" dirty="0"/>
              <a:t>44)	Центральная городская клиническая больница № 6, ул. Серафимы Дерябиной, 38А, терапевтический корпус, в 2022г.  </a:t>
            </a:r>
            <a:r>
              <a:rPr lang="ru-RU" dirty="0" err="1"/>
              <a:t>ковид</a:t>
            </a:r>
            <a:r>
              <a:rPr lang="ru-RU" dirty="0"/>
              <a:t> отделение. - ремонт</a:t>
            </a:r>
          </a:p>
          <a:p>
            <a:r>
              <a:rPr lang="ru-RU" dirty="0"/>
              <a:t>45)	ЖК «Хрустальные ключи»</a:t>
            </a:r>
          </a:p>
          <a:p>
            <a:r>
              <a:rPr lang="ru-RU" dirty="0"/>
              <a:t>46)	ЖК «</a:t>
            </a:r>
            <a:r>
              <a:rPr lang="ru-RU" dirty="0" err="1"/>
              <a:t>АкадемЦентр</a:t>
            </a:r>
            <a:r>
              <a:rPr lang="ru-RU" dirty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685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B5C27-F5E5-430A-B8FD-B79643689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299" y="179196"/>
            <a:ext cx="5884027" cy="962407"/>
          </a:xfrm>
        </p:spPr>
        <p:txBody>
          <a:bodyPr/>
          <a:lstStyle/>
          <a:p>
            <a:r>
              <a:rPr lang="ru-RU" b="1" dirty="0"/>
              <a:t>Наши реализованные объекты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433824-36FC-41CD-9054-C242EF33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ru-RU" smtClean="0"/>
              <a:pPr rtl="0"/>
              <a:t>14</a:t>
            </a:fld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5D69715-EE10-48F2-9076-25EE6E3A71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1141603"/>
            <a:ext cx="5907176" cy="532015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47)	ЖК «Малахит»</a:t>
            </a:r>
          </a:p>
          <a:p>
            <a:r>
              <a:rPr lang="ru-RU" dirty="0"/>
              <a:t>48)	ЖК «Июль»</a:t>
            </a:r>
          </a:p>
          <a:p>
            <a:r>
              <a:rPr lang="ru-RU" dirty="0"/>
              <a:t>49)	ЖК «Изумрудные Бор»</a:t>
            </a:r>
          </a:p>
          <a:p>
            <a:r>
              <a:rPr lang="ru-RU" dirty="0"/>
              <a:t>50)	МАОУ СОШ №68, г. Екатеринбург ул. Кировградская, 40а - реконструкция</a:t>
            </a:r>
          </a:p>
          <a:p>
            <a:r>
              <a:rPr lang="ru-RU" dirty="0"/>
              <a:t>51)	ГКБ г. Новоуральск – детское и взрослое отделение, РОСАТОМ - ремонт</a:t>
            </a:r>
          </a:p>
          <a:p>
            <a:r>
              <a:rPr lang="ru-RU" dirty="0"/>
              <a:t>52)	ГУЗ СО ПТБ № 4 Первоуральск, ул. Гагарина, 46. - ремонт</a:t>
            </a:r>
          </a:p>
          <a:p>
            <a:r>
              <a:rPr lang="ru-RU" dirty="0"/>
              <a:t>53)	ЖК «Видный»</a:t>
            </a:r>
          </a:p>
          <a:p>
            <a:r>
              <a:rPr lang="ru-RU" dirty="0"/>
              <a:t>54)	ЖК «АУРА»</a:t>
            </a:r>
          </a:p>
          <a:p>
            <a:r>
              <a:rPr lang="ru-RU" dirty="0"/>
              <a:t>55)	</a:t>
            </a:r>
            <a:r>
              <a:rPr lang="ru-RU" dirty="0" err="1"/>
              <a:t>Россиская</a:t>
            </a:r>
            <a:r>
              <a:rPr lang="ru-RU" dirty="0"/>
              <a:t> телевизионная радиовещательная сеть, г. Екатеринбург ул. Гурзуфская 12б – ремонт</a:t>
            </a:r>
          </a:p>
          <a:p>
            <a:r>
              <a:rPr lang="ru-RU" dirty="0"/>
              <a:t>56)	ДОУ №34 г. Первоуральск – ремонт</a:t>
            </a:r>
          </a:p>
          <a:p>
            <a:r>
              <a:rPr lang="ru-RU" dirty="0"/>
              <a:t>57)	Аэропорт «Кольцово» Терминал В – ремонт зала ожидания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70C942-2550-44AB-8DCE-E05E67C0F5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403" r="234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4440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A71E4-CFFA-432E-8532-A857B78B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602" y="173100"/>
            <a:ext cx="5884027" cy="974599"/>
          </a:xfrm>
        </p:spPr>
        <p:txBody>
          <a:bodyPr/>
          <a:lstStyle/>
          <a:p>
            <a:r>
              <a:rPr lang="ru-RU" b="1" dirty="0"/>
              <a:t>Наши реализованные объекты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A74F0A-B576-48DC-BE76-6950728768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441" r="23441"/>
          <a:stretch>
            <a:fillRect/>
          </a:stretch>
        </p:blipFill>
        <p:spPr/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561240-C752-4F08-8B05-3B6472BB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ru-RU" smtClean="0"/>
              <a:pPr rtl="0"/>
              <a:t>15</a:t>
            </a:fld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BBE0424-0035-4188-98E4-31F971A0BE0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1147699"/>
            <a:ext cx="5907176" cy="5033645"/>
          </a:xfrm>
        </p:spPr>
        <p:txBody>
          <a:bodyPr/>
          <a:lstStyle/>
          <a:p>
            <a:r>
              <a:rPr lang="ru-RU" dirty="0"/>
              <a:t>58)	Екатеринбургский техникум Автоматика, </a:t>
            </a:r>
            <a:r>
              <a:rPr lang="ru-RU" dirty="0" err="1"/>
              <a:t>Надеждинская</a:t>
            </a:r>
            <a:r>
              <a:rPr lang="ru-RU" dirty="0"/>
              <a:t>, 24  - ремонт</a:t>
            </a:r>
          </a:p>
          <a:p>
            <a:r>
              <a:rPr lang="ru-RU" dirty="0"/>
              <a:t>59)	АО "ВЕРХ-НЕЙВИНСКИЙ ЗАВОД ЦВЕТНЫХ МЕТАЛЛОВ" Филиал </a:t>
            </a:r>
            <a:r>
              <a:rPr lang="ru-RU" dirty="0" err="1"/>
              <a:t>Псцм</a:t>
            </a:r>
            <a:r>
              <a:rPr lang="ru-RU" dirty="0"/>
              <a:t> </a:t>
            </a:r>
          </a:p>
          <a:p>
            <a:r>
              <a:rPr lang="ru-RU" dirty="0" err="1"/>
              <a:t>Уралэлектромедь</a:t>
            </a:r>
            <a:r>
              <a:rPr lang="ru-RU" dirty="0"/>
              <a:t> – ремонт</a:t>
            </a:r>
          </a:p>
          <a:p>
            <a:r>
              <a:rPr lang="ru-RU" dirty="0"/>
              <a:t>60)	АО «Святогор» г. Красноуральск  - ремонт</a:t>
            </a:r>
          </a:p>
          <a:p>
            <a:r>
              <a:rPr lang="ru-RU" dirty="0"/>
              <a:t>61)	Колледж железнодорожного транспорта </a:t>
            </a:r>
            <a:r>
              <a:rPr lang="ru-RU" dirty="0" err="1"/>
              <a:t>УрГУПС</a:t>
            </a:r>
            <a:r>
              <a:rPr lang="ru-RU" dirty="0"/>
              <a:t>, учебный корпус № 1, </a:t>
            </a:r>
            <a:r>
              <a:rPr lang="ru-RU" dirty="0" err="1"/>
              <a:t>Бартьев</a:t>
            </a:r>
            <a:r>
              <a:rPr lang="ru-RU" dirty="0"/>
              <a:t> </a:t>
            </a:r>
          </a:p>
          <a:p>
            <a:r>
              <a:rPr lang="ru-RU" dirty="0"/>
              <a:t>Быковых, 36 – ремонт</a:t>
            </a:r>
          </a:p>
          <a:p>
            <a:r>
              <a:rPr lang="ru-RU" dirty="0"/>
              <a:t>62)	Центральная городская клиническая больница № 1, Декабристов. 15 – ремонт фасада</a:t>
            </a:r>
          </a:p>
          <a:p>
            <a:r>
              <a:rPr lang="ru-RU" dirty="0"/>
              <a:t>63)	Каменская центральная районная больница, Больничный городок, 1ас. Покровское - ремонт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42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133">
            <a:extLst>
              <a:ext uri="{FF2B5EF4-FFF2-40B4-BE49-F238E27FC236}">
                <a16:creationId xmlns:a16="http://schemas.microsoft.com/office/drawing/2014/main" id="{757E5D46-044E-438C-A66C-86332DC92236}"/>
              </a:ext>
            </a:extLst>
          </p:cNvPr>
          <p:cNvGrpSpPr>
            <a:grpSpLocks/>
          </p:cNvGrpSpPr>
          <p:nvPr/>
        </p:nvGrpSpPr>
        <p:grpSpPr bwMode="auto">
          <a:xfrm>
            <a:off x="9430512" y="83875"/>
            <a:ext cx="2594228" cy="1939704"/>
            <a:chOff x="0" y="0"/>
            <a:chExt cx="2571750" cy="2085341"/>
          </a:xfrm>
        </p:grpSpPr>
        <p:pic>
          <p:nvPicPr>
            <p:cNvPr id="3134" name="Picture 3134">
              <a:extLst>
                <a:ext uri="{FF2B5EF4-FFF2-40B4-BE49-F238E27FC236}">
                  <a16:creationId xmlns:a16="http://schemas.microsoft.com/office/drawing/2014/main" id="{7B90EB95-4ABE-4777-B844-3AD86F8DE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1"/>
              <a:ext cx="2572512" cy="2084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8081" y="1508656"/>
            <a:ext cx="4693919" cy="218069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sz="2400" dirty="0"/>
              <a:t>Нам доверяют более 1000 наших партнеров!</a:t>
            </a:r>
            <a:br>
              <a:rPr lang="ru-RU" sz="2400" dirty="0"/>
            </a:b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Благодарю и ценю Ваше время.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17175" y="6356350"/>
            <a:ext cx="1774825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16</a:t>
            </a:fld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498081" y="3924562"/>
            <a:ext cx="3864863" cy="2849563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r>
              <a:rPr lang="ru-RU" dirty="0"/>
              <a:t>Компания "МАНЭ ГРУПП"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+7 (343) 343-91-01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https://mane-group.ru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5CEF41-B470-43A5-8ACA-AB51C92DC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393" y="5066081"/>
            <a:ext cx="4200000" cy="1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287661" cy="132556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Презентация компании </a:t>
            </a:r>
            <a:r>
              <a:rPr lang="en-US" dirty="0">
                <a:latin typeface="Arial Rounded MT Bold" panose="020F0704030504030204" pitchFamily="34" charset="0"/>
              </a:rPr>
              <a:t>MANE GROUP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674013"/>
            <a:ext cx="2895600" cy="3269589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Описание компании</a:t>
            </a:r>
          </a:p>
          <a:p>
            <a:pPr rtl="0"/>
            <a:r>
              <a:rPr lang="ru-RU" dirty="0"/>
              <a:t>Ассортимент</a:t>
            </a:r>
          </a:p>
          <a:p>
            <a:r>
              <a:rPr lang="ru-RU" dirty="0"/>
              <a:t>Особенности</a:t>
            </a:r>
          </a:p>
          <a:p>
            <a:r>
              <a:rPr lang="ru-RU" dirty="0"/>
              <a:t>Преимущества</a:t>
            </a:r>
          </a:p>
          <a:p>
            <a:pPr rtl="0"/>
            <a:r>
              <a:rPr lang="ru-RU" dirty="0"/>
              <a:t>Реализованные проекты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250" y="2342199"/>
            <a:ext cx="5884027" cy="120491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Жизнь полна красок!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8185A9-9D80-4DA1-873C-F47B4014B4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3328" r="33328"/>
          <a:stretch>
            <a:fillRect/>
          </a:stretch>
        </p:blipFill>
        <p:spPr>
          <a:xfrm>
            <a:off x="0" y="-18288"/>
            <a:ext cx="5481955" cy="6876288"/>
          </a:xfrm>
        </p:spPr>
      </p:pic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Описание компании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b="0" dirty="0"/>
              <a:t>Компания «MANE GROUP» является поставщиком комплексных решений по финишным отделочным материалам и предлагает решения на качественных продуктах. Дистрибьютор Международного холдинга «ESKARO», производителя лакокрасочной продукции и декоративных материалов и завода </a:t>
            </a:r>
            <a:r>
              <a:rPr lang="ru-RU" b="0" dirty="0" err="1"/>
              <a:t>Сайвер</a:t>
            </a:r>
            <a:r>
              <a:rPr lang="ru-RU" b="0" dirty="0"/>
              <a:t>, с более чем 100-летней историей. </a:t>
            </a:r>
          </a:p>
          <a:p>
            <a:r>
              <a:rPr lang="ru-RU" b="0" dirty="0"/>
              <a:t>Уже более 7 лет осуществляем комплексное обеспечение отделочными материалами на строительные объекты Свердловской области и регионов ХМАО, ЯНАО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57AF99-8EEB-4F9F-B237-59773EA7A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47" y="268360"/>
            <a:ext cx="2173433" cy="17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C97BE-403B-122E-90D1-2788978A0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06400"/>
            <a:ext cx="4179570" cy="5872480"/>
          </a:xfrm>
        </p:spPr>
        <p:txBody>
          <a:bodyPr rtlCol="0"/>
          <a:lstStyle>
            <a:defPPr>
              <a:defRPr lang="ru-RU"/>
            </a:def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На все материалы имеются необходимые сертификаты, паспорта качества, сертификаты Европейских стандартов, </a:t>
            </a:r>
            <a:r>
              <a:rPr lang="ru-RU" sz="2400" dirty="0" err="1"/>
              <a:t>Ecolabel</a:t>
            </a:r>
            <a:r>
              <a:rPr lang="ru-RU" sz="2400" dirty="0"/>
              <a:t>, лабораторные испытания и разрешения на использование в детских и медицинских учреждениях</a:t>
            </a:r>
          </a:p>
        </p:txBody>
      </p:sp>
    </p:spTree>
    <p:extLst>
      <p:ext uri="{BB962C8B-B14F-4D97-AF65-F5344CB8AC3E}">
        <p14:creationId xmlns:p14="http://schemas.microsoft.com/office/powerpoint/2010/main" val="33469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961"/>
            <a:ext cx="8420100" cy="178086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Ассортимент</a:t>
            </a:r>
            <a:r>
              <a:rPr lang="en-US" dirty="0">
                <a:latin typeface="Arial Rounded MT Bold" panose="020F0704030504030204" pitchFamily="34" charset="0"/>
              </a:rPr>
              <a:t> MANE GROUP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554B61B9-26F6-B304-92CD-03053DA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797255"/>
            <a:ext cx="3924300" cy="46449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ЛКМ</a:t>
            </a:r>
          </a:p>
        </p:txBody>
      </p:sp>
      <p:sp>
        <p:nvSpPr>
          <p:cNvPr id="35" name="Объект 34">
            <a:extLst>
              <a:ext uri="{FF2B5EF4-FFF2-40B4-BE49-F238E27FC236}">
                <a16:creationId xmlns:a16="http://schemas.microsoft.com/office/drawing/2014/main" id="{EDBE6233-75E9-40D1-968F-58CA9AD0FF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33700" y="3251596"/>
            <a:ext cx="3943627" cy="3234264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342900" lvl="0" indent="-342900">
              <a:lnSpc>
                <a:spcPct val="107000"/>
              </a:lnSpc>
              <a:spcAft>
                <a:spcPts val="53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Краска фасадная и интерьерная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53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Резиновая краска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53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Декоративная штукатурка (+ нанесение)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53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Алкидные эмали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CB9F9E8B-42CD-AC26-AFC9-F1F666956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797255"/>
            <a:ext cx="3943627" cy="46449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Другие отделочные материалы</a:t>
            </a:r>
          </a:p>
        </p:txBody>
      </p:sp>
      <p:sp>
        <p:nvSpPr>
          <p:cNvPr id="50" name="Объект 49">
            <a:extLst>
              <a:ext uri="{FF2B5EF4-FFF2-40B4-BE49-F238E27FC236}">
                <a16:creationId xmlns:a16="http://schemas.microsoft.com/office/drawing/2014/main" id="{8F6B2AE9-DDE4-FD99-A235-3B39EEE2148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10173" y="3251595"/>
            <a:ext cx="3943627" cy="3234264"/>
          </a:xfrm>
        </p:spPr>
        <p:txBody>
          <a:bodyPr rtlCol="0">
            <a:normAutofit fontScale="92500" lnSpcReduction="10000"/>
          </a:bodyPr>
          <a:lstStyle>
            <a:defPPr>
              <a:defRPr lang="ru-RU"/>
            </a:defPPr>
          </a:lstStyle>
          <a:p>
            <a:pPr marL="342900" lvl="0" indent="-342900">
              <a:lnSpc>
                <a:spcPct val="107000"/>
              </a:lnSpc>
              <a:spcAft>
                <a:spcPts val="53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Керамогранит г. Снежинск — Уральский гранит,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Гранитея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Грани Таганая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53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Керамическая плитка и керамогранит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Уралкерамика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ALMA CERAMICА,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Altacera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(ЗКИ г. Екатеринбург) 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53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Пены и герметики из ОАЭ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53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Затирка эпоксидная и полимерная </a:t>
            </a:r>
            <a:r>
              <a:rPr lang="en-US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Diamant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671639"/>
            <a:ext cx="5884027" cy="120491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факт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3660774"/>
            <a:ext cx="5907176" cy="2536826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	20% всех ЖК Свердловской области выкрашены нашей краской.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	Представленность наших брендов в дилерских сетях </a:t>
            </a:r>
            <a:r>
              <a:rPr lang="ru-RU" dirty="0" err="1"/>
              <a:t>УрФО</a:t>
            </a:r>
            <a:r>
              <a:rPr lang="ru-RU" dirty="0"/>
              <a:t>: МАКСИДОМ, ТСК, </a:t>
            </a:r>
            <a:r>
              <a:rPr lang="ru-RU" dirty="0" err="1"/>
              <a:t>СуперСтрой</a:t>
            </a:r>
            <a:r>
              <a:rPr lang="ru-RU" dirty="0"/>
              <a:t>, </a:t>
            </a:r>
            <a:r>
              <a:rPr lang="ru-RU" dirty="0" err="1"/>
              <a:t>ЛеманаПро</a:t>
            </a:r>
            <a:r>
              <a:rPr lang="ru-RU" dirty="0"/>
              <a:t>(</a:t>
            </a:r>
            <a:r>
              <a:rPr lang="ru-RU" dirty="0" err="1"/>
              <a:t>ЛеруаМерлен</a:t>
            </a:r>
            <a:r>
              <a:rPr lang="ru-RU" dirty="0"/>
              <a:t>), </a:t>
            </a:r>
            <a:r>
              <a:rPr lang="ru-RU" dirty="0" err="1"/>
              <a:t>Всеинструменты.ру</a:t>
            </a:r>
            <a:r>
              <a:rPr lang="ru-RU" dirty="0"/>
              <a:t>, ДОМ, Светофор, Сима Ленд.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013523B-A024-4F7E-97DB-615BF5EB0B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3487" r="23487"/>
          <a:stretch>
            <a:fillRect/>
          </a:stretch>
        </p:blipFill>
        <p:spPr>
          <a:xfrm>
            <a:off x="0" y="-18288"/>
            <a:ext cx="5481955" cy="6876288"/>
          </a:xfrm>
        </p:spPr>
      </p:pic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321055C-5E33-5D21-2A6E-21827FA88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ru-RU"/>
            </a:defPPr>
          </a:lstStyle>
          <a:p>
            <a:pPr algn="ctr"/>
            <a:r>
              <a:rPr lang="ru-RU" b="1" dirty="0"/>
              <a:t>Особенности</a:t>
            </a:r>
            <a:br>
              <a:rPr lang="ru-RU" dirty="0"/>
            </a:br>
            <a:br>
              <a:rPr lang="ru-RU" dirty="0"/>
            </a:br>
            <a:r>
              <a:rPr lang="ru-RU" u="sng" dirty="0"/>
              <a:t>У нас возможно: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17CB4EC-FB54-4597-B1BF-54DB03B59D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dirty="0"/>
              <a:t>1. Заказать пробную партию, с выездом специалиста</a:t>
            </a:r>
          </a:p>
          <a:p>
            <a:r>
              <a:rPr lang="ru-RU" b="0" dirty="0"/>
              <a:t>2. Заказать подбор цвета и материала, с выездом специалиста</a:t>
            </a:r>
          </a:p>
          <a:p>
            <a:r>
              <a:rPr lang="ru-RU" b="0" dirty="0"/>
              <a:t>3. Комплексное решение по проблемной или сложной задаче окраски или обработке поверхности</a:t>
            </a:r>
          </a:p>
          <a:p>
            <a:r>
              <a:rPr lang="ru-RU" b="0" dirty="0"/>
              <a:t>4. Подберем с экономией (Профессионально подберем материалы с экономией на треть с сохранением качества)</a:t>
            </a:r>
          </a:p>
          <a:p>
            <a:r>
              <a:rPr lang="ru-RU" b="0" dirty="0"/>
              <a:t>5. Использовать материалы в соответствии с ТЗ по эксплуатационным свойствам</a:t>
            </a:r>
          </a:p>
          <a:p>
            <a:r>
              <a:rPr lang="ru-RU" b="0" dirty="0"/>
              <a:t>6. Всегда 100% попадание в цвет! Благодаря компьютерным технологиям подбора цвета и материала!</a:t>
            </a:r>
          </a:p>
          <a:p>
            <a:r>
              <a:rPr lang="ru-RU" b="0" dirty="0"/>
              <a:t>7. Сроки поставки - от одного дня. Колеруем и доставляем быстрее всех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4B0ADB-527F-A58C-9372-D8502ED6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16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192"/>
            <a:ext cx="5655197" cy="1997867"/>
          </a:xfrm>
        </p:spPr>
        <p:txBody>
          <a:bodyPr rtlCol="0" anchor="b"/>
          <a:lstStyle>
            <a:defPPr>
              <a:defRPr lang="ru-RU"/>
            </a:defPPr>
          </a:lstStyle>
          <a:p>
            <a:pPr rtl="0"/>
            <a:r>
              <a:rPr lang="ru-RU" b="1" dirty="0"/>
              <a:t>преимущества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2E1CF79-4FDC-8CAF-CC16-E309A2C49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05177"/>
            <a:ext cx="5733772" cy="448990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/>
              <a:t>	Принципы нашей работы:</a:t>
            </a:r>
          </a:p>
        </p:txBody>
      </p:sp>
      <p:sp>
        <p:nvSpPr>
          <p:cNvPr id="20" name="Объект 3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3154166"/>
            <a:ext cx="5733773" cy="3567309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	профессионализм, порядочность, ответственность и качество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	индивидуальный подход к каждому клиенту. Мы слышим каждого клиента.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	максимальная скорость выполнения поставленных задач</a:t>
            </a:r>
          </a:p>
          <a:p>
            <a:pPr rtl="0"/>
            <a:endParaRPr lang="ru-RU" dirty="0"/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AE07A905-8B37-D13F-25D3-1D3BCDB86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87108" y="2705177"/>
            <a:ext cx="3943627" cy="448989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/>
              <a:t>Наши преимущества:</a:t>
            </a:r>
          </a:p>
        </p:txBody>
      </p:sp>
      <p:sp>
        <p:nvSpPr>
          <p:cNvPr id="35" name="Объект 34">
            <a:extLst>
              <a:ext uri="{FF2B5EF4-FFF2-40B4-BE49-F238E27FC236}">
                <a16:creationId xmlns:a16="http://schemas.microsoft.com/office/drawing/2014/main" id="{4E9A764F-6B65-050E-E561-82F77339D16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95745" y="3164867"/>
            <a:ext cx="4734990" cy="3032733"/>
          </a:xfrm>
        </p:spPr>
        <p:txBody>
          <a:bodyPr rtlCol="0">
            <a:normAutofit fontScale="92500" lnSpcReduction="20000"/>
          </a:bodyPr>
          <a:lstStyle>
            <a:defPPr>
              <a:defRPr lang="ru-RU"/>
            </a:def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	Лучшие условия и цены. Мы официальные дистрибьюторы и можем себе это позволить!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	Свой склад и широкий выбор продукции в наличии. Быстрая сборка и отгрузка товара.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	Компьютерная колеровка на профессиональном оборудовании. Гарантированный результат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Индивидуальный и оперативный подход наших специалистов к решению Ваших задач.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A49DFD55-3C28-40EF-9E31-A92D2E4017FF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5779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Arial"/>
      </a:majorFont>
      <a:minorFont>
        <a:latin typeface="Tenorit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977041_TF67328976_Win32" id="{5020E0DF-7C16-4BDB-9142-A1F72DC8C12E}" vid="{6F8719E1-032A-49EA-88D6-D8E01ADD111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(минималистичное оформление)</Template>
  <TotalTime>68</TotalTime>
  <Words>1149</Words>
  <Application>Microsoft Office PowerPoint</Application>
  <PresentationFormat>Широкоэкранный</PresentationFormat>
  <Paragraphs>143</Paragraphs>
  <Slides>16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Rounded MT Bold</vt:lpstr>
      <vt:lpstr>Calibri</vt:lpstr>
      <vt:lpstr>Symbol</vt:lpstr>
      <vt:lpstr>Times New Roman</vt:lpstr>
      <vt:lpstr>Wingdings</vt:lpstr>
      <vt:lpstr>Тема Office</vt:lpstr>
      <vt:lpstr>MANE GROUP про эффективное сотрудничество</vt:lpstr>
      <vt:lpstr>Презентация компании MANE GROUP</vt:lpstr>
      <vt:lpstr>Жизнь полна красок!</vt:lpstr>
      <vt:lpstr>Описание компании</vt:lpstr>
      <vt:lpstr>На все материалы имеются необходимые сертификаты, паспорта качества, сертификаты Европейских стандартов, Ecolabel, лабораторные испытания и разрешения на использование в детских и медицинских учреждениях</vt:lpstr>
      <vt:lpstr>Ассортимент MANE GROUP</vt:lpstr>
      <vt:lpstr>факт</vt:lpstr>
      <vt:lpstr>Особенности  У нас возможно:</vt:lpstr>
      <vt:lpstr>преимущества</vt:lpstr>
      <vt:lpstr>Наши реализованные объекты</vt:lpstr>
      <vt:lpstr>Наши реализованные объекты</vt:lpstr>
      <vt:lpstr>Наши реализованные объекты</vt:lpstr>
      <vt:lpstr>Наши реализованные объекты</vt:lpstr>
      <vt:lpstr>Наши реализованные объекты</vt:lpstr>
      <vt:lpstr>Наши реализованные объекты</vt:lpstr>
      <vt:lpstr>Нам доверяют более 1000 наших партнеров!   Благодарю и ценю Ваше время.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 GROUP про эффективное сотрудничество</dc:title>
  <dc:creator>Ксения</dc:creator>
  <cp:lastModifiedBy>Ксения</cp:lastModifiedBy>
  <cp:revision>1</cp:revision>
  <dcterms:created xsi:type="dcterms:W3CDTF">2025-06-27T07:24:41Z</dcterms:created>
  <dcterms:modified xsi:type="dcterms:W3CDTF">2025-06-27T08:32:56Z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